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8"/>
  </p:notesMasterIdLst>
  <p:sldIdLst>
    <p:sldId id="537" r:id="rId4"/>
    <p:sldId id="536" r:id="rId5"/>
    <p:sldId id="527" r:id="rId6"/>
    <p:sldId id="530" r:id="rId7"/>
    <p:sldId id="531" r:id="rId8"/>
    <p:sldId id="532" r:id="rId9"/>
    <p:sldId id="518" r:id="rId10"/>
    <p:sldId id="525" r:id="rId11"/>
    <p:sldId id="533" r:id="rId12"/>
    <p:sldId id="534" r:id="rId13"/>
    <p:sldId id="535" r:id="rId14"/>
    <p:sldId id="507" r:id="rId15"/>
    <p:sldId id="501" r:id="rId16"/>
    <p:sldId id="538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Microsoft JhengHei" pitchFamily="34" charset="-120"/>
      <p:regular r:id="rId23"/>
      <p:bold r:id="rId24"/>
    </p:embeddedFon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5" autoAdjust="0"/>
    <p:restoredTop sz="99538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295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55879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79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97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70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5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364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9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19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71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54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75788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3841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67391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45139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466514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1820861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0648211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197948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901854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6279336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9284158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30502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6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46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53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5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09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77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13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984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57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26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203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61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2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33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28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42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911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0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04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03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33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77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505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96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31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36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60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49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60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42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97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47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106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12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90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35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60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7745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98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05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48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90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85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86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9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26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79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15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8916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21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217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62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37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19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52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700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5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70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4065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03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2907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0981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723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0503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0905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943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196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2821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2967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6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1731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27390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1070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80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6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305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91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36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38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78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53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65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55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56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91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29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7781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63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1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42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7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46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688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14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13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35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116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44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48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03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41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80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55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43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16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79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76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两步计算方程解决实际问题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27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两步计算方程解决实际问题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04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208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12.xml"/><Relationship Id="rId7" Type="http://schemas.openxmlformats.org/officeDocument/2006/relationships/image" Target="../media/image4.emf"/><Relationship Id="rId2" Type="http://schemas.openxmlformats.org/officeDocument/2006/relationships/slide" Target="slide14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13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openxmlformats.org/officeDocument/2006/relationships/image" Target="../media/image16.jpeg"/><Relationship Id="rId4" Type="http://schemas.openxmlformats.org/officeDocument/2006/relationships/image" Target="../media/image11.tmp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5616" y="1200547"/>
            <a:ext cx="7004212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列两步计算</a:t>
            </a: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方程解决</a:t>
            </a:r>
            <a:endParaRPr lang="en-US" altLang="zh-CN" sz="5400" b="1" dirty="0" smtClean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实际问题</a:t>
            </a:r>
            <a:endParaRPr lang="zh-CN" altLang="en-US" sz="54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118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5615" y="429312"/>
            <a:ext cx="74705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地球绕太阳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一周大约要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365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天，比水星绕太阳一周所用时间的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倍多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天。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水星绕太阳一周大约要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多少天？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272520" y="1365822"/>
            <a:ext cx="3731527" cy="413840"/>
          </a:xfrm>
          <a:prstGeom prst="wedgeRoundRectCallout">
            <a:avLst>
              <a:gd name="adj1" fmla="val -54911"/>
              <a:gd name="adj2" fmla="val 3689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题中的数量间有什么关系？</a:t>
            </a:r>
          </a:p>
        </p:txBody>
      </p:sp>
      <p:pic>
        <p:nvPicPr>
          <p:cNvPr id="21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170503" y="2211710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979712" y="1893475"/>
            <a:ext cx="7020272" cy="413840"/>
          </a:xfrm>
          <a:prstGeom prst="wedgeRoundRectCallout">
            <a:avLst>
              <a:gd name="adj1" fmla="val 32797"/>
              <a:gd name="adj2" fmla="val 7931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地球绕太阳一周天数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水星绕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太阳一周天数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×4+13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75655" y="2460132"/>
            <a:ext cx="522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设水星绕太阳一周大约要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用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08209" y="2859782"/>
            <a:ext cx="1979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+13=365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99379" y="3262213"/>
            <a:ext cx="184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=365-13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12265" y="3651870"/>
            <a:ext cx="1619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=352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80017" y="4371950"/>
            <a:ext cx="5364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：水星绕太阳一周大约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要用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88</a:t>
            </a:r>
            <a:r>
              <a:rPr lang="zh-CN" altLang="en-US" sz="2400" b="1" dirty="0" smtClean="0">
                <a:ea typeface="楷体" pitchFamily="49" charset="-122"/>
              </a:rPr>
              <a:t>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28289" y="4054301"/>
            <a:ext cx="1619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=88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1" y="1355179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6914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2" grpId="0" animBg="1"/>
      <p:bldP spid="23" grpId="0"/>
      <p:bldP spid="24" grpId="0"/>
      <p:bldP spid="27" grpId="0"/>
      <p:bldP spid="30" grpId="0"/>
      <p:bldP spid="31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"/>
          <a:stretch/>
        </p:blipFill>
        <p:spPr bwMode="auto">
          <a:xfrm>
            <a:off x="256952" y="428625"/>
            <a:ext cx="2640064" cy="63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圆角矩形标注 25"/>
          <p:cNvSpPr>
            <a:spLocks noChangeArrowheads="1"/>
          </p:cNvSpPr>
          <p:nvPr/>
        </p:nvSpPr>
        <p:spPr bwMode="auto">
          <a:xfrm>
            <a:off x="1250010" y="1131590"/>
            <a:ext cx="4978174" cy="714152"/>
          </a:xfrm>
          <a:prstGeom prst="wedgeRoundRectCallout">
            <a:avLst>
              <a:gd name="adj1" fmla="val -54911"/>
              <a:gd name="adj2" fmla="val 3689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早在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3600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多年前，古埃及和巴比伦人已经能用方程解决数学问题。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圆角矩形标注 27"/>
          <p:cNvSpPr>
            <a:spLocks noChangeArrowheads="1"/>
          </p:cNvSpPr>
          <p:nvPr/>
        </p:nvSpPr>
        <p:spPr bwMode="auto">
          <a:xfrm>
            <a:off x="1403648" y="1917750"/>
            <a:ext cx="4680520" cy="726008"/>
          </a:xfrm>
          <a:prstGeom prst="wedgeRoundRectCallout">
            <a:avLst>
              <a:gd name="adj1" fmla="val -57027"/>
              <a:gd name="adj2" fmla="val -47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我国的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九章算术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中也记载了用一组方程解决实际问题的方法。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圆角矩形标注 28"/>
          <p:cNvSpPr>
            <a:spLocks noChangeArrowheads="1"/>
          </p:cNvSpPr>
          <p:nvPr/>
        </p:nvSpPr>
        <p:spPr bwMode="auto">
          <a:xfrm>
            <a:off x="985837" y="2787774"/>
            <a:ext cx="7402587" cy="1224136"/>
          </a:xfrm>
          <a:prstGeom prst="wedgeRoundRectCallout">
            <a:avLst>
              <a:gd name="adj1" fmla="val -53269"/>
              <a:gd name="adj2" fmla="val 4309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700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多年前，我国数学家李治在解决问题的过程中系统地应用并发展了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“天元术”。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“天元术”是一种用数学符号列方程的方法。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“天元”相当于现在的未知数，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“立天元一为某某”就相当于现在的用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表示实际问题中的未知数。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流程图: 可选过程 31"/>
          <p:cNvSpPr>
            <a:spLocks noChangeArrowheads="1"/>
          </p:cNvSpPr>
          <p:nvPr/>
        </p:nvSpPr>
        <p:spPr bwMode="auto">
          <a:xfrm>
            <a:off x="179512" y="4155926"/>
            <a:ext cx="8784083" cy="648072"/>
          </a:xfrm>
          <a:prstGeom prst="flowChartAlternateProcess">
            <a:avLst/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世纪初，我国数学家朱世杰又创立了“四元术”（“四元”指天、地、人、物，相当于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个未知数，如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），这是我国古代数学的一次飞跃。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44669" y="525412"/>
            <a:ext cx="2691828" cy="2118345"/>
            <a:chOff x="6156176" y="699542"/>
            <a:chExt cx="2807419" cy="20764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699542"/>
              <a:ext cx="2362200" cy="2076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409597" y="1212344"/>
              <a:ext cx="553998" cy="927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李 治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92" y="1563638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968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43608" y="1891880"/>
            <a:ext cx="6120681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1.根据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题意找出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数量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之间的相等关系</a:t>
            </a:r>
            <a:r>
              <a:rPr 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043608" y="2643758"/>
            <a:ext cx="6820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分清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等量关系中的已知量和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未知量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字母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表示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未知量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并列出方程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115616" y="3363838"/>
            <a:ext cx="5292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，及时检验，写出答句。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313284" y="2283718"/>
            <a:ext cx="491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一般选择最容易想到的数量关系。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434876" y="3795886"/>
            <a:ext cx="551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所得的结果要符合题目中所表述的要求。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646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3430"/>
          <a:stretch/>
        </p:blipFill>
        <p:spPr bwMode="auto">
          <a:xfrm>
            <a:off x="360706" y="720241"/>
            <a:ext cx="1657695" cy="149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478608" y="3175568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321164" y="1751787"/>
            <a:ext cx="682824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 smtClean="0"/>
              <a:t>张</a:t>
            </a:r>
            <a:r>
              <a:rPr lang="zh-CN" altLang="en-US" dirty="0"/>
              <a:t>村果园有</a:t>
            </a:r>
            <a:r>
              <a:rPr lang="zh-CN" altLang="en-US" dirty="0" smtClean="0"/>
              <a:t>桃树</a:t>
            </a:r>
            <a:r>
              <a:rPr lang="en-US" altLang="zh-CN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dirty="0" smtClean="0"/>
              <a:t>棵</a:t>
            </a:r>
            <a:r>
              <a:rPr lang="zh-CN" altLang="en-US" dirty="0"/>
              <a:t>，梨树比桃树的</a:t>
            </a:r>
            <a:r>
              <a:rPr lang="en-US" altLang="zh-CN" dirty="0"/>
              <a:t>3</a:t>
            </a:r>
            <a:r>
              <a:rPr lang="zh-CN" altLang="en-US" dirty="0"/>
              <a:t>倍多</a:t>
            </a:r>
            <a:r>
              <a:rPr lang="en-US" altLang="zh-CN" dirty="0"/>
              <a:t>15</a:t>
            </a:r>
            <a:r>
              <a:rPr lang="zh-CN" altLang="en-US" dirty="0"/>
              <a:t>棵。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梨树</a:t>
            </a:r>
            <a:r>
              <a:rPr lang="zh-CN" altLang="en-US" dirty="0"/>
              <a:t>有（      ）棵。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6049317" y="1137749"/>
            <a:ext cx="22299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比桃树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2673773" y="2859782"/>
            <a:ext cx="962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+15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7741295" y="1143356"/>
            <a:ext cx="7191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少</a:t>
            </a: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2627784" y="2398117"/>
            <a:ext cx="9541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400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-15</a:t>
            </a:r>
            <a:endParaRPr lang="en-US" altLang="zh-CN" sz="2400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631531" y="2318266"/>
            <a:ext cx="36128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梨树比桃树的</a:t>
            </a:r>
            <a:r>
              <a:rPr lang="en-US" altLang="zh-CN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倍多</a:t>
            </a:r>
            <a:r>
              <a:rPr lang="en-US" altLang="zh-CN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棵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2627784" y="3334221"/>
            <a:ext cx="11160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i="1" dirty="0">
                <a:solidFill>
                  <a:srgbClr val="660033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＋</a:t>
            </a:r>
            <a:r>
              <a:rPr lang="en-US" altLang="zh-CN" sz="2400" b="1" dirty="0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15</a:t>
            </a:r>
          </a:p>
        </p:txBody>
      </p:sp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1698452" y="1109681"/>
            <a:ext cx="4313708" cy="475865"/>
          </a:xfrm>
          <a:prstGeom prst="wedgeRoundRectCallout">
            <a:avLst>
              <a:gd name="adj1" fmla="val -57680"/>
              <a:gd name="adj2" fmla="val 5015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括号里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填上含有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字母的式子。</a:t>
            </a:r>
          </a:p>
        </p:txBody>
      </p:sp>
      <p:sp>
        <p:nvSpPr>
          <p:cNvPr id="28" name="AutoShape 34"/>
          <p:cNvSpPr>
            <a:spLocks noChangeArrowheads="1"/>
          </p:cNvSpPr>
          <p:nvPr/>
        </p:nvSpPr>
        <p:spPr bwMode="auto">
          <a:xfrm>
            <a:off x="1902019" y="3910531"/>
            <a:ext cx="6264020" cy="475865"/>
          </a:xfrm>
          <a:prstGeom prst="wedgeRoundRectCallout">
            <a:avLst>
              <a:gd name="adj1" fmla="val -56846"/>
              <a:gd name="adj2" fmla="val 1389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梨树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棵数和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桃树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棵数之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间有怎样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的等量关系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8028384" y="1131590"/>
            <a:ext cx="8918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棵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86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23" grpId="0"/>
      <p:bldP spid="24" grpId="0"/>
      <p:bldP spid="25" grpId="0"/>
      <p:bldP spid="26" grpId="0"/>
      <p:bldP spid="27" grpId="0" animBg="1"/>
      <p:bldP spid="28" grpId="0" animBg="1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72605"/>
            <a:ext cx="7648575" cy="2071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936100" y="2870154"/>
            <a:ext cx="7219541" cy="1429787"/>
            <a:chOff x="971600" y="2598753"/>
            <a:chExt cx="7219541" cy="201149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8" name="图片 27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1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26110" y="3003107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34892" y="2963954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22"/>
          <p:cNvSpPr txBox="1">
            <a:spLocks noChangeArrowheads="1"/>
          </p:cNvSpPr>
          <p:nvPr/>
        </p:nvSpPr>
        <p:spPr bwMode="auto">
          <a:xfrm>
            <a:off x="1115616" y="2427734"/>
            <a:ext cx="6579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大雁塔与小雁塔的高度之间有什么相等关系？</a:t>
            </a:r>
          </a:p>
        </p:txBody>
      </p:sp>
      <p:sp>
        <p:nvSpPr>
          <p:cNvPr id="61" name="AutoShape 34"/>
          <p:cNvSpPr>
            <a:spLocks noChangeArrowheads="1"/>
          </p:cNvSpPr>
          <p:nvPr/>
        </p:nvSpPr>
        <p:spPr bwMode="auto">
          <a:xfrm>
            <a:off x="1979712" y="2952854"/>
            <a:ext cx="2528143" cy="1203072"/>
          </a:xfrm>
          <a:prstGeom prst="wedgeRoundRectCallout">
            <a:avLst>
              <a:gd name="adj1" fmla="val -58148"/>
              <a:gd name="adj2" fmla="val -16198"/>
              <a:gd name="adj3" fmla="val 16667"/>
            </a:avLst>
          </a:prstGeom>
          <a:gradFill rotWithShape="1">
            <a:gsLst>
              <a:gs pos="0">
                <a:srgbClr val="CECEFF"/>
              </a:gs>
              <a:gs pos="100000">
                <a:srgbClr val="FCFCFF"/>
              </a:gs>
            </a:gsLst>
            <a:lin ang="5400000" scaled="1"/>
          </a:gradFill>
          <a:ln w="12700">
            <a:solidFill>
              <a:srgbClr val="D8BEEE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小雁塔的高度×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＝大雁塔的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高度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63" name="AutoShape 34"/>
          <p:cNvSpPr>
            <a:spLocks noChangeArrowheads="1"/>
          </p:cNvSpPr>
          <p:nvPr/>
        </p:nvSpPr>
        <p:spPr bwMode="auto">
          <a:xfrm>
            <a:off x="4644008" y="2991598"/>
            <a:ext cx="2520280" cy="1164328"/>
          </a:xfrm>
          <a:prstGeom prst="wedgeRoundRectCallout">
            <a:avLst>
              <a:gd name="adj1" fmla="val 59606"/>
              <a:gd name="adj2" fmla="val -11976"/>
              <a:gd name="adj3" fmla="val 16667"/>
            </a:avLst>
          </a:prstGeom>
          <a:gradFill rotWithShape="1">
            <a:gsLst>
              <a:gs pos="0">
                <a:srgbClr val="95C9FD"/>
              </a:gs>
              <a:gs pos="100000">
                <a:srgbClr val="FEFEFE"/>
              </a:gs>
            </a:gsLst>
            <a:lin ang="5400000" scaled="1"/>
          </a:gradFill>
          <a:ln w="12700">
            <a:solidFill>
              <a:srgbClr val="86A9EE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小雁塔的高度×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－大雁塔的高度＝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</a:p>
          <a:p>
            <a:pPr eaLnBrk="1" hangingPunct="1"/>
            <a:endParaRPr lang="zh-CN" altLang="en-US" sz="20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9" name="图片 7" descr="`BX(H3%[W1LE4VP2SSWO_G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144" y="641099"/>
            <a:ext cx="13176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8" descr="0U6[~U6ZS5_3[VZL{{6QEXS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769" y="759189"/>
            <a:ext cx="111283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2339752" y="759189"/>
            <a:ext cx="388843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西安大雁塔高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米，比小雁塔高度的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米。小雁塔高多少米？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25768E34-1A9C-664D-8D90-034F2F1B424A}"/>
              </a:ext>
            </a:extLst>
          </p:cNvPr>
          <p:cNvGrpSpPr/>
          <p:nvPr/>
        </p:nvGrpSpPr>
        <p:grpSpPr>
          <a:xfrm>
            <a:off x="669023" y="1003143"/>
            <a:ext cx="1166673" cy="1064551"/>
            <a:chOff x="670145" y="1457273"/>
            <a:chExt cx="1555361" cy="1419401"/>
          </a:xfrm>
        </p:grpSpPr>
        <p:pic>
          <p:nvPicPr>
            <p:cNvPr id="34" name="图片 33" descr="28Z58PICt4r.jpg">
              <a:extLst>
                <a:ext uri="{FF2B5EF4-FFF2-40B4-BE49-F238E27FC236}">
                  <a16:creationId xmlns="" xmlns:a16="http://schemas.microsoft.com/office/drawing/2014/main" id="{C63A7C61-6F9F-9744-B89D-A8E5C7BFB1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ADF359FD-34EA-E041-BA98-CA6381A231E2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8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483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 animBg="1"/>
      <p:bldP spid="63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7" descr="`BX(H3%[W1LE4VP2SSWO_G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356" y="344165"/>
            <a:ext cx="1250950" cy="15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8" descr="0U6[~U6ZS5_3[VZL{{6QEX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53" y="340224"/>
            <a:ext cx="111283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624477" y="483518"/>
            <a:ext cx="46625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西安大雁塔高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米，比小雁塔高度的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米。小雁塔高多少米？</a:t>
            </a:r>
          </a:p>
        </p:txBody>
      </p:sp>
      <p:pic>
        <p:nvPicPr>
          <p:cNvPr id="21" name="图片 34" descr="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94" y="1923678"/>
            <a:ext cx="76485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1251594" y="2067223"/>
            <a:ext cx="6802908" cy="2376264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3696269" y="2781201"/>
            <a:ext cx="24860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64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209443" y="2427263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解：设小雁塔高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</a:t>
            </a: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2895524" y="3050183"/>
            <a:ext cx="400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+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64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+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4659957" y="3338215"/>
            <a:ext cx="17383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=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86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5" name="TextBox 22"/>
          <p:cNvSpPr txBox="1">
            <a:spLocks noChangeArrowheads="1"/>
          </p:cNvSpPr>
          <p:nvPr/>
        </p:nvSpPr>
        <p:spPr bwMode="auto">
          <a:xfrm>
            <a:off x="1288107" y="3986287"/>
            <a:ext cx="7172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检验结果是否正确，并说说还可以怎样列方程。</a:t>
            </a: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4921871" y="3626247"/>
            <a:ext cx="17383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 x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43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 smtClean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1257944" y="1970063"/>
            <a:ext cx="7172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你能先说出下面方程表示的数量关系，再解答吗？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758" y="2471369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91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animBg="1"/>
      <p:bldP spid="24" grpId="0"/>
      <p:bldP spid="32" grpId="0"/>
      <p:bldP spid="33" grpId="0"/>
      <p:bldP spid="34" grpId="0"/>
      <p:bldP spid="35" grpId="0"/>
      <p:bldP spid="3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95686"/>
            <a:ext cx="76485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1225476" y="2355255"/>
            <a:ext cx="6624638" cy="1944216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b="1" noProof="1"/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2664917" y="2859782"/>
            <a:ext cx="38687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左边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=2×43－22=64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>
            <a:off x="2664917" y="2453079"/>
            <a:ext cx="378618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把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=43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代入原方程</a:t>
            </a: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2736925" y="3723878"/>
            <a:ext cx="4005263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=43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是原方程的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2664917" y="3291830"/>
            <a:ext cx="27273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左边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右边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238514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检验：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7" descr="`BX(H3%[W1LE4VP2SSWO_G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356" y="344165"/>
            <a:ext cx="1250950" cy="15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8" descr="0U6[~U6ZS5_3[VZL{{6QEX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53" y="340224"/>
            <a:ext cx="111283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624477" y="483518"/>
            <a:ext cx="46625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西安大雁塔高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米，比小雁塔高度的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米。小雁塔高多少米？</a:t>
            </a:r>
          </a:p>
        </p:txBody>
      </p:sp>
    </p:spTree>
    <p:extLst>
      <p:ext uri="{BB962C8B-B14F-4D97-AF65-F5344CB8AC3E}">
        <p14:creationId xmlns:p14="http://schemas.microsoft.com/office/powerpoint/2010/main" val="25508909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7" grpId="0"/>
      <p:bldP spid="38" grpId="0"/>
      <p:bldP spid="41" grpId="0"/>
      <p:bldP spid="2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41" y="1923678"/>
            <a:ext cx="76485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936372" y="2067223"/>
            <a:ext cx="7076285" cy="2304256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3582416" y="2781201"/>
            <a:ext cx="24860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64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22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085479" y="2430686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解：设小雁塔高</a:t>
            </a:r>
            <a:r>
              <a:rPr lang="zh-CN" altLang="en-US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</a:t>
            </a: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2781671" y="3050183"/>
            <a:ext cx="400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64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+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64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22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+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64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 smtClean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4546104" y="3295828"/>
            <a:ext cx="17383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=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86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4772297" y="3626247"/>
            <a:ext cx="17383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 x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latin typeface="Arial" pitchFamily="34" charset="0"/>
                <a:sym typeface="宋体" pitchFamily="2" charset="-122"/>
              </a:rPr>
              <a:t>43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 smtClean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25" name="TextBox 22"/>
          <p:cNvSpPr txBox="1">
            <a:spLocks noChangeArrowheads="1"/>
          </p:cNvSpPr>
          <p:nvPr/>
        </p:nvSpPr>
        <p:spPr bwMode="auto">
          <a:xfrm>
            <a:off x="1016765" y="2037606"/>
            <a:ext cx="6779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根据小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雁塔的高度×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－大雁塔的高度＝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解答。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2180009" y="4055689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雁塔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高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646" y="2530801"/>
            <a:ext cx="1126831" cy="1614828"/>
          </a:xfrm>
          <a:prstGeom prst="rect">
            <a:avLst/>
          </a:prstGeom>
        </p:spPr>
      </p:pic>
      <p:pic>
        <p:nvPicPr>
          <p:cNvPr id="19" name="图片 7" descr="`BX(H3%[W1LE4VP2SSWO_G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356" y="344165"/>
            <a:ext cx="1250950" cy="15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8" descr="0U6[~U6ZS5_3[VZL{{6QEXS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53" y="340224"/>
            <a:ext cx="111283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624477" y="483518"/>
            <a:ext cx="46625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西安大雁塔高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米，比小雁塔高度的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米。小雁塔高多少米？</a:t>
            </a:r>
          </a:p>
        </p:txBody>
      </p:sp>
    </p:spTree>
    <p:extLst>
      <p:ext uri="{BB962C8B-B14F-4D97-AF65-F5344CB8AC3E}">
        <p14:creationId xmlns:p14="http://schemas.microsoft.com/office/powerpoint/2010/main" val="822791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32" grpId="0"/>
      <p:bldP spid="33" grpId="0"/>
      <p:bldP spid="34" grpId="0"/>
      <p:bldP spid="36" grpId="0"/>
      <p:bldP spid="25" grpId="0"/>
      <p:bldP spid="2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1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93836" y="2787774"/>
            <a:ext cx="111386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22"/>
          <p:cNvSpPr txBox="1"/>
          <p:nvPr/>
        </p:nvSpPr>
        <p:spPr>
          <a:xfrm>
            <a:off x="683568" y="955454"/>
            <a:ext cx="7869238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sz="2400" b="1" noProof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杭州</a:t>
            </a:r>
            <a:r>
              <a:rPr lang="zh-CN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湾跨海大桥全长大约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36</a:t>
            </a: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千米，比香港青马大桥的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16</a:t>
            </a: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倍还多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0.8</a:t>
            </a: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千米。香港青马大桥全长大约多少千米</a:t>
            </a:r>
            <a:r>
              <a:rPr lang="zh-CN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r>
              <a:rPr lang="zh-CN" sz="2400" b="1" noProof="1">
                <a:solidFill>
                  <a:srgbClr val="FF0F5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（先把数量间的相等关系填写完整，再列方程解答）</a:t>
            </a:r>
          </a:p>
        </p:txBody>
      </p:sp>
      <p:sp>
        <p:nvSpPr>
          <p:cNvPr id="32" name="TextBox 22"/>
          <p:cNvSpPr txBox="1"/>
          <p:nvPr/>
        </p:nvSpPr>
        <p:spPr>
          <a:xfrm>
            <a:off x="825500" y="2139702"/>
            <a:ext cx="22256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200" noProof="1">
                <a:latin typeface="楷体" panose="02010609060101010101" charset="-122"/>
                <a:ea typeface="楷体" panose="02010609060101010101" charset="-122"/>
                <a:sym typeface="+mn-ea"/>
              </a:rPr>
              <a:t>香港青马</a:t>
            </a:r>
          </a:p>
        </p:txBody>
      </p:sp>
      <p:sp>
        <p:nvSpPr>
          <p:cNvPr id="33" name="TextBox 22"/>
          <p:cNvSpPr txBox="1"/>
          <p:nvPr/>
        </p:nvSpPr>
        <p:spPr>
          <a:xfrm>
            <a:off x="5520434" y="2139702"/>
            <a:ext cx="21907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200" noProof="1">
                <a:latin typeface="楷体" panose="02010609060101010101" charset="-122"/>
                <a:ea typeface="楷体" panose="02010609060101010101" charset="-122"/>
                <a:sym typeface="+mn-ea"/>
              </a:rPr>
              <a:t>杭州湾跨海</a:t>
            </a:r>
          </a:p>
        </p:txBody>
      </p:sp>
      <p:sp>
        <p:nvSpPr>
          <p:cNvPr id="34" name="TextBox 11"/>
          <p:cNvSpPr txBox="1"/>
          <p:nvPr/>
        </p:nvSpPr>
        <p:spPr>
          <a:xfrm>
            <a:off x="3890963" y="2931790"/>
            <a:ext cx="2486025" cy="43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</a:pP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16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 </a:t>
            </a:r>
            <a:r>
              <a:rPr lang="en-US" altLang="zh-CN" sz="2400" b="1" i="1" noProof="1">
                <a:latin typeface="Times New Roman" panose="02020603050405020304" pitchFamily="18" charset="0"/>
                <a:ea typeface="+mn-ea"/>
                <a:sym typeface="+mn-ea"/>
              </a:rPr>
              <a:t>x 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+ 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0.8 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= 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36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 </a:t>
            </a:r>
            <a:r>
              <a:rPr lang="zh-CN" altLang="en-US" sz="2400" b="1" noProof="1">
                <a:latin typeface="+mn-ea"/>
                <a:ea typeface="+mn-ea"/>
                <a:sym typeface="+mn-ea"/>
              </a:rPr>
              <a:t> </a:t>
            </a:r>
            <a:endParaRPr lang="en-US" altLang="zh-CN" sz="2400" b="1" noProof="1">
              <a:latin typeface="+mn-ea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2413000" y="2643758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解：设香港青马大桥全长大约 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sym typeface="宋体" pitchFamily="2" charset="-122"/>
              </a:rPr>
              <a:t>x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千米。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86288" y="3651870"/>
            <a:ext cx="40052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16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 </a:t>
            </a:r>
            <a:r>
              <a:rPr lang="en-US" altLang="zh-CN" sz="2400" b="1" i="1" noProof="1">
                <a:latin typeface="Times New Roman" panose="02020603050405020304" pitchFamily="18" charset="0"/>
                <a:ea typeface="+mn-ea"/>
                <a:sym typeface="+mn-ea"/>
              </a:rPr>
              <a:t>x 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= 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35.2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  </a:t>
            </a:r>
            <a:r>
              <a:rPr lang="zh-CN" altLang="en-US" sz="2400" b="1" noProof="1">
                <a:latin typeface="+mn-ea"/>
                <a:ea typeface="+mn-ea"/>
                <a:sym typeface="+mn-ea"/>
              </a:rPr>
              <a:t> </a:t>
            </a:r>
            <a:endParaRPr lang="en-US" altLang="zh-CN" sz="2400" b="1" noProof="1">
              <a:latin typeface="+mn-ea"/>
            </a:endParaRPr>
          </a:p>
        </p:txBody>
      </p:sp>
      <p:sp>
        <p:nvSpPr>
          <p:cNvPr id="38" name="TextBox 11"/>
          <p:cNvSpPr txBox="1"/>
          <p:nvPr/>
        </p:nvSpPr>
        <p:spPr>
          <a:xfrm>
            <a:off x="2597150" y="4443958"/>
            <a:ext cx="5626100" cy="387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</a:pPr>
            <a:r>
              <a:rPr lang="zh-CN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答：香港青马大桥全长大约</a:t>
            </a:r>
            <a:r>
              <a:rPr lang="en-US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2.2</a:t>
            </a:r>
            <a:r>
              <a:rPr lang="zh-CN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千米</a:t>
            </a: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  <p:sp>
        <p:nvSpPr>
          <p:cNvPr id="39" name="TextBox 22"/>
          <p:cNvSpPr txBox="1"/>
          <p:nvPr/>
        </p:nvSpPr>
        <p:spPr>
          <a:xfrm>
            <a:off x="398463" y="2139702"/>
            <a:ext cx="90566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spc="-230" noProof="1">
                <a:solidFill>
                  <a:srgbClr val="FF0F5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      ）</a:t>
            </a:r>
            <a:r>
              <a:rPr lang="zh-CN" sz="2400" b="1" spc="-230" noProof="1">
                <a:latin typeface="楷体" panose="02010609060101010101" charset="-122"/>
                <a:ea typeface="楷体" panose="02010609060101010101" charset="-122"/>
                <a:sym typeface="+mn-ea"/>
              </a:rPr>
              <a:t>大桥的长度×</a:t>
            </a:r>
            <a:r>
              <a:rPr lang="en-US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16</a:t>
            </a:r>
            <a:r>
              <a:rPr lang="en-US" sz="2400" b="1" spc="-230" noProof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400" b="1" spc="-230" noProof="1">
                <a:latin typeface="楷体" panose="02010609060101010101" charset="-122"/>
                <a:ea typeface="楷体" panose="02010609060101010101" charset="-122"/>
                <a:sym typeface="+mn-ea"/>
              </a:rPr>
              <a:t>+ 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0.8</a:t>
            </a:r>
            <a:r>
              <a:rPr lang="en-US" altLang="zh-CN" sz="2400" b="1" spc="-230" noProof="1">
                <a:latin typeface="楷体" panose="02010609060101010101" charset="-122"/>
                <a:ea typeface="楷体" panose="02010609060101010101" charset="-122"/>
                <a:sym typeface="+mn-ea"/>
              </a:rPr>
              <a:t> =</a:t>
            </a:r>
            <a:r>
              <a:rPr lang="zh-CN" sz="2400" b="1" spc="-230" noProof="1">
                <a:solidFill>
                  <a:srgbClr val="FF0F5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            ）</a:t>
            </a:r>
            <a:r>
              <a:rPr lang="zh-CN" sz="2400" b="1" spc="-230" noProof="1">
                <a:latin typeface="楷体" panose="02010609060101010101" charset="-122"/>
                <a:ea typeface="楷体" panose="02010609060101010101" charset="-122"/>
                <a:sym typeface="+mn-ea"/>
              </a:rPr>
              <a:t>大桥的长度</a:t>
            </a:r>
            <a:endParaRPr lang="zh-CN" altLang="en-US" sz="2400" b="1" spc="-230" noProof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0" name="TextBox 11"/>
          <p:cNvSpPr txBox="1"/>
          <p:nvPr/>
        </p:nvSpPr>
        <p:spPr>
          <a:xfrm>
            <a:off x="3546475" y="3291830"/>
            <a:ext cx="55102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16</a:t>
            </a:r>
            <a:r>
              <a:rPr lang="en-US" altLang="zh-CN" sz="2400" b="1" i="1" noProof="1">
                <a:latin typeface="Times New Roman" panose="02020603050405020304" pitchFamily="18" charset="0"/>
                <a:ea typeface="+mn-ea"/>
                <a:sym typeface="+mn-ea"/>
              </a:rPr>
              <a:t>x 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+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0.8</a:t>
            </a:r>
            <a:r>
              <a:rPr lang="zh-CN" altLang="en-US" sz="2400" b="1" noProof="1">
                <a:latin typeface="+mn-ea"/>
                <a:ea typeface="+mn-ea"/>
                <a:sym typeface="+mn-ea"/>
              </a:rPr>
              <a:t>－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0.8 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= 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36</a:t>
            </a:r>
            <a:r>
              <a:rPr lang="zh-CN" altLang="en-US" sz="2400" b="1" noProof="1">
                <a:latin typeface="+mn-ea"/>
                <a:ea typeface="+mn-ea"/>
                <a:sym typeface="+mn-ea"/>
              </a:rPr>
              <a:t>－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0.8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 </a:t>
            </a:r>
            <a:endParaRPr lang="en-US" altLang="zh-CN" sz="2400" b="1" noProof="1">
              <a:latin typeface="+mn-ea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5031233" y="4011910"/>
            <a:ext cx="400526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anose="02020603050405020304" pitchFamily="18" charset="0"/>
                <a:ea typeface="+mn-ea"/>
                <a:sym typeface="+mn-ea"/>
              </a:rPr>
              <a:t>x 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= </a:t>
            </a:r>
            <a:r>
              <a:rPr lang="en-US" altLang="zh-CN" sz="2400" b="1" spc="-230" noProof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2.2</a:t>
            </a:r>
            <a:r>
              <a:rPr lang="en-US" altLang="zh-CN" sz="2400" b="1" noProof="1">
                <a:latin typeface="+mn-ea"/>
                <a:ea typeface="+mn-ea"/>
                <a:sym typeface="+mn-ea"/>
              </a:rPr>
              <a:t>  </a:t>
            </a:r>
            <a:r>
              <a:rPr lang="zh-CN" altLang="en-US" sz="2400" b="1" noProof="1">
                <a:latin typeface="+mn-ea"/>
                <a:ea typeface="+mn-ea"/>
                <a:sym typeface="+mn-ea"/>
              </a:rPr>
              <a:t> </a:t>
            </a:r>
            <a:endParaRPr lang="en-US" altLang="zh-CN" sz="2400" b="1" noProof="1">
              <a:latin typeface="+mn-ea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9573" y="563108"/>
            <a:ext cx="2340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解方程。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7737" y="150440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+20=56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19984" y="1488253"/>
            <a:ext cx="3168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1.8+7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 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3.9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1560" y="1851670"/>
            <a:ext cx="2480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=56-20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07459" y="1851670"/>
            <a:ext cx="272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7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=3.9-1.8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19785" y="221171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40065" y="2211710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7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=2.1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72313" y="1491630"/>
            <a:ext cx="24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-8.3=10.7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72313" y="1851670"/>
            <a:ext cx="2619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=10.7+8.3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12001" y="221171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=19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63801" y="257175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=9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15013" y="2571750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=0.3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56017" y="254213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=3.8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106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8" grpId="0"/>
      <p:bldP spid="29" grpId="0"/>
      <p:bldP spid="20" grpId="0"/>
      <p:bldP spid="22" grpId="0"/>
      <p:bldP spid="25" grpId="0"/>
      <p:bldP spid="30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1561" y="442224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猎豹是世界上跑得最快的动物，时速能达到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千米，比猫的最快时速的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倍还多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千米。猫的最快时速是多少千米？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358888" y="2069641"/>
            <a:ext cx="3861183" cy="413840"/>
          </a:xfrm>
          <a:prstGeom prst="wedgeRoundRectCallout">
            <a:avLst>
              <a:gd name="adj1" fmla="val -54911"/>
              <a:gd name="adj2" fmla="val 3689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题中的数量间有什么关系？</a:t>
            </a:r>
          </a:p>
        </p:txBody>
      </p:sp>
      <p:pic>
        <p:nvPicPr>
          <p:cNvPr id="21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617982" y="3506297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5651737" y="2669196"/>
            <a:ext cx="2691936" cy="712993"/>
          </a:xfrm>
          <a:prstGeom prst="wedgeRoundRectCallout">
            <a:avLst>
              <a:gd name="adj1" fmla="val 24499"/>
              <a:gd name="adj2" fmla="val 79309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猎豹时速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猫的时速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×2+20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60067" y="2564028"/>
            <a:ext cx="522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设猫的最快时速是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千米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08209" y="2974181"/>
            <a:ext cx="1979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+20=110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99379" y="3363838"/>
            <a:ext cx="184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=110-20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56281" y="4083918"/>
            <a:ext cx="1619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=45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1600" y="4414341"/>
            <a:ext cx="5364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：猫的最快时速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99379" y="3723878"/>
            <a:ext cx="184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44" r="8515" b="10442"/>
          <a:stretch/>
        </p:blipFill>
        <p:spPr bwMode="auto">
          <a:xfrm>
            <a:off x="5110433" y="280988"/>
            <a:ext cx="1887272" cy="1051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r="60257" b="10442"/>
          <a:stretch/>
        </p:blipFill>
        <p:spPr bwMode="auto">
          <a:xfrm>
            <a:off x="6731378" y="1379931"/>
            <a:ext cx="1908981" cy="110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88" y="1987447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820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2" grpId="0" animBg="1"/>
      <p:bldP spid="23" grpId="0"/>
      <p:bldP spid="24" grpId="0"/>
      <p:bldP spid="27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986</Words>
  <Application>Microsoft Office PowerPoint</Application>
  <PresentationFormat>全屏显示(16:9)</PresentationFormat>
  <Paragraphs>115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Calibri</vt:lpstr>
      <vt:lpstr>Microsoft JhengHei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2019-10-14T02:26:52Z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